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Gowun Dodum Regular" panose="020B0600000101010101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Kim jung chul Gothic Light" panose="020B0600000101010101" charset="-127"/>
      <p:regular r:id="rId16"/>
    </p:embeddedFont>
    <p:embeddedFont>
      <p:font typeface="Kim jung chul Gothic Regular" panose="020B0600000101010101" charset="-127"/>
      <p:regular r:id="rId17"/>
    </p:embeddedFont>
    <p:embeddedFont>
      <p:font typeface="Kim jung chul Gothic Bold" panose="020B0600000101010101" charset="-12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127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1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1.png"/><Relationship Id="rId7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6900" y="8801100"/>
            <a:ext cx="1117600" cy="63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22400" y="9093200"/>
            <a:ext cx="3352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585755"/>
                </a:solidFill>
                <a:ea typeface="Kim jung chul Gothic Bold"/>
              </a:rPr>
              <a:t>이름</a:t>
            </a:r>
            <a:r>
              <a:rPr lang="en-US" sz="2300" b="0" i="0" u="none" strike="noStrike">
                <a:solidFill>
                  <a:srgbClr val="585755"/>
                </a:solidFill>
                <a:latin typeface="Kim jung chul Gothic Bold"/>
              </a:rPr>
              <a:t> : </a:t>
            </a:r>
            <a:r>
              <a:rPr lang="ko-KR" sz="2300" b="0" i="0" u="none" strike="noStrike">
                <a:solidFill>
                  <a:srgbClr val="585755"/>
                </a:solidFill>
                <a:ea typeface="Kim jung chul Gothic Bold"/>
              </a:rPr>
              <a:t>문우진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22400" y="8674100"/>
            <a:ext cx="4102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585755"/>
                </a:solidFill>
                <a:ea typeface="Kim jung chul Gothic Bold"/>
              </a:rPr>
              <a:t>소속</a:t>
            </a:r>
            <a:r>
              <a:rPr lang="en-US" sz="2300" b="0" i="0" u="none" strike="noStrike">
                <a:solidFill>
                  <a:srgbClr val="585755"/>
                </a:solidFill>
                <a:latin typeface="Kim jung chul Gothic Bold"/>
              </a:rPr>
              <a:t> : AI </a:t>
            </a:r>
            <a:r>
              <a:rPr lang="ko-KR" sz="2300" b="0" i="0" u="none" strike="noStrike">
                <a:solidFill>
                  <a:srgbClr val="585755"/>
                </a:solidFill>
                <a:ea typeface="Kim jung chul Gothic Bold"/>
              </a:rPr>
              <a:t>시스템</a:t>
            </a:r>
            <a:r>
              <a:rPr lang="en-US" sz="23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2300" b="0" i="0" u="none" strike="noStrike">
                <a:solidFill>
                  <a:srgbClr val="585755"/>
                </a:solidFill>
                <a:ea typeface="Kim jung chul Gothic Bold"/>
              </a:rPr>
              <a:t>반도체</a:t>
            </a:r>
            <a:r>
              <a:rPr lang="en-US" sz="23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2300" b="0" i="0" u="none" strike="noStrike">
                <a:solidFill>
                  <a:srgbClr val="585755"/>
                </a:solidFill>
                <a:ea typeface="Kim jung chul Gothic Bold"/>
              </a:rPr>
              <a:t>설계</a:t>
            </a:r>
            <a:r>
              <a:rPr lang="en-US" sz="2300" b="0" i="0" u="none" strike="noStrike">
                <a:solidFill>
                  <a:srgbClr val="585755"/>
                </a:solidFill>
                <a:latin typeface="Kim jung chul Gothic Bold"/>
              </a:rPr>
              <a:t> 2</a:t>
            </a:r>
            <a:r>
              <a:rPr lang="ko-KR" sz="2300" b="0" i="0" u="none" strike="noStrike">
                <a:solidFill>
                  <a:srgbClr val="585755"/>
                </a:solidFill>
                <a:ea typeface="Kim jung chul Gothic Bold"/>
              </a:rPr>
              <a:t>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22400" y="8242300"/>
            <a:ext cx="3378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585755"/>
                </a:solidFill>
                <a:ea typeface="Kim jung chul Gothic Bold"/>
              </a:rPr>
              <a:t>발표일</a:t>
            </a:r>
            <a:r>
              <a:rPr lang="en-US" sz="2300" b="0" i="0" u="none" strike="noStrike">
                <a:solidFill>
                  <a:srgbClr val="585755"/>
                </a:solidFill>
                <a:latin typeface="Kim jung chul Gothic Bold"/>
              </a:rPr>
              <a:t> : 2025-05-26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" y="3594100"/>
            <a:ext cx="118999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2000" b="0" i="0" u="none" strike="noStrike" dirty="0">
                <a:solidFill>
                  <a:srgbClr val="E37253"/>
                </a:solidFill>
                <a:latin typeface="Kim jung chul Gothic Bold"/>
              </a:rPr>
              <a:t>Stopwatch </a:t>
            </a:r>
            <a:r>
              <a:rPr lang="ko-KR" sz="12000" b="0" i="0" u="none" strike="noStrike" dirty="0">
                <a:solidFill>
                  <a:srgbClr val="E37253"/>
                </a:solidFill>
                <a:ea typeface="Kim jung chul Gothic Bold"/>
              </a:rPr>
              <a:t>발표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0" y="2222500"/>
            <a:ext cx="91694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8800" b="0" i="0" u="none" strike="noStrike" dirty="0">
                <a:solidFill>
                  <a:srgbClr val="585755"/>
                </a:solidFill>
                <a:ea typeface="Kim jung chul Gothic Bold"/>
              </a:rPr>
              <a:t>시스템</a:t>
            </a:r>
            <a:r>
              <a:rPr lang="en-US" sz="8800" b="0" i="0" u="none" strike="noStrike" dirty="0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8800" b="0" i="0" u="none" strike="noStrike" dirty="0">
                <a:solidFill>
                  <a:srgbClr val="585755"/>
                </a:solidFill>
                <a:ea typeface="Kim jung chul Gothic Bold"/>
              </a:rPr>
              <a:t>반도체</a:t>
            </a:r>
            <a:r>
              <a:rPr lang="en-US" sz="8800" b="0" i="0" u="none" strike="noStrike" dirty="0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8800" b="0" i="0" u="none" strike="noStrike" dirty="0">
                <a:solidFill>
                  <a:srgbClr val="585755"/>
                </a:solidFill>
                <a:ea typeface="Kim jung chul Gothic Bold"/>
              </a:rPr>
              <a:t>설계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대한상공회의소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AI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시스템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반도체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설계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2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38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Design content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설계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내용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35800" y="965200"/>
            <a:ext cx="35687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Code </a:t>
            </a:r>
            <a:r>
              <a:rPr lang="ko-KR" sz="3500" b="0" i="0" u="none" strike="noStrike">
                <a:solidFill>
                  <a:srgbClr val="222222"/>
                </a:solidFill>
                <a:ea typeface="Kim jung chul Gothic Bold"/>
              </a:rPr>
              <a:t>및</a:t>
            </a: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500" b="0" i="0" u="none" strike="noStrike">
                <a:solidFill>
                  <a:srgbClr val="222222"/>
                </a:solidFill>
                <a:ea typeface="Kim jung chul Gothic Bold"/>
              </a:rPr>
              <a:t>기능</a:t>
            </a: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500" b="0" i="0" u="none" strike="noStrike">
                <a:solidFill>
                  <a:srgbClr val="222222"/>
                </a:solidFill>
                <a:ea typeface="Kim jung chul Gothic Bold"/>
              </a:rPr>
              <a:t>설명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120900"/>
            <a:ext cx="6096000" cy="769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2120900"/>
            <a:ext cx="3911600" cy="328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700" y="5537200"/>
            <a:ext cx="9867900" cy="4279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1400" y="2120900"/>
            <a:ext cx="5156200" cy="3289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912100" y="6197600"/>
            <a:ext cx="9486900" cy="302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sz="2300" b="0" i="0" u="none" strike="noStrike" spc="400" dirty="0">
                <a:solidFill>
                  <a:srgbClr val="000000"/>
                </a:solidFill>
                <a:latin typeface="Kim jung chul Gothic Light"/>
              </a:rPr>
              <a:t>Watch Controller</a:t>
            </a:r>
          </a:p>
          <a:p>
            <a:pPr lvl="0" algn="l">
              <a:lnSpc>
                <a:spcPct val="123669"/>
              </a:lnSpc>
            </a:pPr>
            <a:r>
              <a:rPr lang="en-US" sz="2300" b="0" i="0" u="none" strike="noStrike" spc="400" dirty="0">
                <a:solidFill>
                  <a:srgbClr val="000000"/>
                </a:solidFill>
                <a:latin typeface="Kim jung chul Gothic Light"/>
              </a:rPr>
              <a:t> : Time </a:t>
            </a:r>
            <a:r>
              <a:rPr lang="ko-KR" sz="2300" b="0" i="0" u="none" strike="noStrike" spc="400" dirty="0">
                <a:solidFill>
                  <a:srgbClr val="000000"/>
                </a:solidFill>
                <a:ea typeface="Kim jung chul Gothic Light"/>
              </a:rPr>
              <a:t>조절</a:t>
            </a:r>
            <a:r>
              <a:rPr lang="en-US" sz="2300" b="0" i="0" u="none" strike="noStrike" spc="400" dirty="0">
                <a:solidFill>
                  <a:srgbClr val="000000"/>
                </a:solidFill>
                <a:latin typeface="Kim jung chul Gothic Light"/>
              </a:rPr>
              <a:t> Position </a:t>
            </a:r>
            <a:r>
              <a:rPr lang="ko-KR" sz="2300" b="0" i="0" u="none" strike="noStrike" spc="400" dirty="0">
                <a:solidFill>
                  <a:srgbClr val="000000"/>
                </a:solidFill>
                <a:ea typeface="Kim jung chul Gothic Light"/>
              </a:rPr>
              <a:t>설정</a:t>
            </a:r>
            <a:r>
              <a:rPr lang="en-US" sz="2300" b="0" i="0" u="none" strike="noStrike" spc="400" dirty="0">
                <a:solidFill>
                  <a:srgbClr val="000000"/>
                </a:solidFill>
                <a:latin typeface="Kim jung chul Gothic Light"/>
              </a:rPr>
              <a:t> </a:t>
            </a:r>
            <a:r>
              <a:rPr lang="ko-KR" sz="2300" b="0" i="0" u="none" strike="noStrike" spc="400" dirty="0">
                <a:solidFill>
                  <a:srgbClr val="000000"/>
                </a:solidFill>
                <a:ea typeface="Kim jung chul Gothic Light"/>
              </a:rPr>
              <a:t>및</a:t>
            </a:r>
            <a:r>
              <a:rPr lang="en-US" sz="2300" b="0" i="0" u="none" strike="noStrike" spc="400" dirty="0">
                <a:solidFill>
                  <a:srgbClr val="000000"/>
                </a:solidFill>
                <a:latin typeface="Kim jung chul Gothic Light"/>
              </a:rPr>
              <a:t> Up, Down </a:t>
            </a:r>
            <a:r>
              <a:rPr lang="ko-KR" sz="2300" b="0" i="0" u="none" strike="noStrike" spc="400" dirty="0">
                <a:solidFill>
                  <a:srgbClr val="000000"/>
                </a:solidFill>
                <a:ea typeface="Kim jung chul Gothic Light"/>
              </a:rPr>
              <a:t>출력</a:t>
            </a:r>
          </a:p>
          <a:p>
            <a:pPr lvl="0" algn="l">
              <a:lnSpc>
                <a:spcPct val="123669"/>
              </a:lnSpc>
            </a:pPr>
            <a:endParaRPr lang="ko-KR" sz="2300" b="0" i="0" u="none" strike="noStrike" spc="400" dirty="0">
              <a:solidFill>
                <a:srgbClr val="000000"/>
              </a:solidFill>
              <a:ea typeface="Kim jung chul Gothic Light"/>
            </a:endParaRPr>
          </a:p>
          <a:p>
            <a:pPr lvl="0" algn="l">
              <a:lnSpc>
                <a:spcPct val="123669"/>
              </a:lnSpc>
            </a:pPr>
            <a:r>
              <a:rPr lang="en-US" sz="2300" b="0" i="0" u="none" strike="noStrike" spc="400" dirty="0">
                <a:solidFill>
                  <a:srgbClr val="000000"/>
                </a:solidFill>
                <a:latin typeface="Kim jung chul Gothic Light"/>
              </a:rPr>
              <a:t>1) Sec, Min, Hour </a:t>
            </a:r>
            <a:r>
              <a:rPr lang="ko-KR" sz="2300" b="0" i="0" u="none" strike="noStrike" spc="400" dirty="0">
                <a:solidFill>
                  <a:srgbClr val="000000"/>
                </a:solidFill>
                <a:ea typeface="Kim jung chul Gothic Light"/>
              </a:rPr>
              <a:t>총</a:t>
            </a:r>
            <a:r>
              <a:rPr lang="en-US" sz="2300" b="0" i="0" u="none" strike="noStrike" spc="400" dirty="0">
                <a:solidFill>
                  <a:srgbClr val="000000"/>
                </a:solidFill>
                <a:latin typeface="Kim jung chul Gothic Light"/>
              </a:rPr>
              <a:t> 3</a:t>
            </a:r>
            <a:r>
              <a:rPr lang="ko-KR" sz="2300" b="0" i="0" u="none" strike="noStrike" spc="400" dirty="0">
                <a:solidFill>
                  <a:srgbClr val="000000"/>
                </a:solidFill>
                <a:ea typeface="Kim jung chul Gothic Light"/>
              </a:rPr>
              <a:t>개의</a:t>
            </a:r>
            <a:r>
              <a:rPr lang="en-US" sz="2300" b="0" i="0" u="none" strike="noStrike" spc="400" dirty="0">
                <a:solidFill>
                  <a:srgbClr val="000000"/>
                </a:solidFill>
                <a:latin typeface="Kim jung chul Gothic Light"/>
              </a:rPr>
              <a:t> State (</a:t>
            </a:r>
            <a:r>
              <a:rPr lang="ko-KR" sz="2300" b="0" i="0" u="none" strike="noStrike" spc="400" dirty="0">
                <a:solidFill>
                  <a:srgbClr val="000000"/>
                </a:solidFill>
                <a:ea typeface="Kim jung chul Gothic Light"/>
              </a:rPr>
              <a:t>기본</a:t>
            </a:r>
            <a:r>
              <a:rPr lang="en-US" sz="2300" b="0" i="0" u="none" strike="noStrike" spc="400" dirty="0">
                <a:solidFill>
                  <a:srgbClr val="000000"/>
                </a:solidFill>
                <a:latin typeface="Kim jung chul Gothic Light"/>
              </a:rPr>
              <a:t> State = SEC)</a:t>
            </a:r>
          </a:p>
          <a:p>
            <a:pPr lvl="0" algn="l">
              <a:lnSpc>
                <a:spcPct val="123669"/>
              </a:lnSpc>
            </a:pPr>
            <a:r>
              <a:rPr lang="en-US" sz="2300" b="0" i="0" u="none" strike="noStrike" spc="400" dirty="0">
                <a:solidFill>
                  <a:srgbClr val="000000"/>
                </a:solidFill>
                <a:latin typeface="Kim jung chul Gothic Light"/>
              </a:rPr>
              <a:t>2) Left, Right </a:t>
            </a:r>
            <a:r>
              <a:rPr lang="en-US" sz="2300" b="0" i="0" u="none" strike="noStrike" spc="400" dirty="0" err="1">
                <a:solidFill>
                  <a:srgbClr val="000000"/>
                </a:solidFill>
                <a:latin typeface="Kim jung chul Gothic Light"/>
              </a:rPr>
              <a:t>Btn</a:t>
            </a:r>
            <a:r>
              <a:rPr lang="ko-KR" sz="2300" b="0" i="0" u="none" strike="noStrike" spc="400" dirty="0">
                <a:solidFill>
                  <a:srgbClr val="000000"/>
                </a:solidFill>
                <a:ea typeface="Kim jung chul Gothic Light"/>
              </a:rPr>
              <a:t>을</a:t>
            </a:r>
            <a:r>
              <a:rPr lang="en-US" sz="2300" b="0" i="0" u="none" strike="noStrike" spc="400" dirty="0">
                <a:solidFill>
                  <a:srgbClr val="000000"/>
                </a:solidFill>
                <a:latin typeface="Kim jung chul Gothic Light"/>
              </a:rPr>
              <a:t> </a:t>
            </a:r>
            <a:r>
              <a:rPr lang="ko-KR" sz="2300" b="0" i="0" u="none" strike="noStrike" spc="400" dirty="0">
                <a:solidFill>
                  <a:srgbClr val="000000"/>
                </a:solidFill>
                <a:ea typeface="Kim jung chul Gothic Light"/>
              </a:rPr>
              <a:t>통해</a:t>
            </a:r>
            <a:r>
              <a:rPr lang="en-US" sz="2300" b="0" i="0" u="none" strike="noStrike" spc="400" dirty="0">
                <a:solidFill>
                  <a:srgbClr val="000000"/>
                </a:solidFill>
                <a:latin typeface="Kim jung chul Gothic Light"/>
              </a:rPr>
              <a:t> State </a:t>
            </a:r>
            <a:r>
              <a:rPr lang="ko-KR" sz="2300" b="0" i="0" u="none" strike="noStrike" spc="400" dirty="0">
                <a:solidFill>
                  <a:srgbClr val="000000"/>
                </a:solidFill>
                <a:ea typeface="Kim jung chul Gothic Light"/>
              </a:rPr>
              <a:t>전환</a:t>
            </a:r>
          </a:p>
          <a:p>
            <a:pPr lvl="0" algn="l">
              <a:lnSpc>
                <a:spcPct val="123669"/>
              </a:lnSpc>
            </a:pPr>
            <a:r>
              <a:rPr lang="en-US" sz="2300" b="0" i="0" u="none" strike="noStrike" spc="400" dirty="0">
                <a:solidFill>
                  <a:srgbClr val="000000"/>
                </a:solidFill>
                <a:latin typeface="Kim jung chul Gothic Light"/>
              </a:rPr>
              <a:t>3) Up, Down </a:t>
            </a:r>
            <a:r>
              <a:rPr lang="en-US" sz="2300" b="0" i="0" u="none" strike="noStrike" spc="400" dirty="0" err="1">
                <a:solidFill>
                  <a:srgbClr val="000000"/>
                </a:solidFill>
                <a:latin typeface="Kim jung chul Gothic Light"/>
              </a:rPr>
              <a:t>Btn</a:t>
            </a:r>
            <a:r>
              <a:rPr lang="ko-KR" sz="2300" b="0" i="0" u="none" strike="noStrike" spc="400" dirty="0">
                <a:solidFill>
                  <a:srgbClr val="000000"/>
                </a:solidFill>
                <a:ea typeface="Kim jung chul Gothic Light"/>
              </a:rPr>
              <a:t>이</a:t>
            </a:r>
            <a:r>
              <a:rPr lang="en-US" sz="2300" b="0" i="0" u="none" strike="noStrike" spc="400" dirty="0">
                <a:solidFill>
                  <a:srgbClr val="000000"/>
                </a:solidFill>
                <a:latin typeface="Kim jung chul Gothic Light"/>
              </a:rPr>
              <a:t> </a:t>
            </a:r>
            <a:r>
              <a:rPr lang="ko-KR" sz="2300" b="0" i="0" u="none" strike="noStrike" spc="400" dirty="0">
                <a:solidFill>
                  <a:srgbClr val="000000"/>
                </a:solidFill>
                <a:ea typeface="Kim jung chul Gothic Light"/>
              </a:rPr>
              <a:t>눌릴</a:t>
            </a:r>
            <a:r>
              <a:rPr lang="en-US" sz="2300" b="0" i="0" u="none" strike="noStrike" spc="400" dirty="0">
                <a:solidFill>
                  <a:srgbClr val="000000"/>
                </a:solidFill>
                <a:latin typeface="Kim jung chul Gothic Light"/>
              </a:rPr>
              <a:t> </a:t>
            </a:r>
            <a:r>
              <a:rPr lang="ko-KR" sz="2300" b="0" i="0" u="none" strike="noStrike" spc="400" dirty="0">
                <a:solidFill>
                  <a:srgbClr val="000000"/>
                </a:solidFill>
                <a:ea typeface="Kim jung chul Gothic Light"/>
              </a:rPr>
              <a:t>경우</a:t>
            </a:r>
            <a:r>
              <a:rPr lang="en-US" sz="2300" b="0" i="0" u="none" strike="noStrike" spc="400" dirty="0">
                <a:solidFill>
                  <a:srgbClr val="000000"/>
                </a:solidFill>
                <a:latin typeface="Kim jung chul Gothic Light"/>
              </a:rPr>
              <a:t> </a:t>
            </a:r>
            <a:r>
              <a:rPr lang="ko-KR" sz="2300" b="0" i="0" u="none" strike="noStrike" spc="400" dirty="0">
                <a:solidFill>
                  <a:srgbClr val="000000"/>
                </a:solidFill>
                <a:ea typeface="Kim jung chul Gothic Light"/>
              </a:rPr>
              <a:t>현재</a:t>
            </a:r>
            <a:r>
              <a:rPr lang="en-US" sz="2300" b="0" i="0" u="none" strike="noStrike" spc="400" dirty="0">
                <a:solidFill>
                  <a:srgbClr val="000000"/>
                </a:solidFill>
                <a:latin typeface="Kim jung chul Gothic Light"/>
              </a:rPr>
              <a:t> State </a:t>
            </a:r>
            <a:r>
              <a:rPr lang="ko-KR" sz="2300" b="0" i="0" u="none" strike="noStrike" spc="400" dirty="0">
                <a:solidFill>
                  <a:srgbClr val="000000"/>
                </a:solidFill>
                <a:ea typeface="Kim jung chul Gothic Light"/>
              </a:rPr>
              <a:t>상태에</a:t>
            </a:r>
            <a:r>
              <a:rPr lang="en-US" sz="2300" b="0" i="0" u="none" strike="noStrike" spc="400" dirty="0">
                <a:solidFill>
                  <a:srgbClr val="000000"/>
                </a:solidFill>
                <a:latin typeface="Kim jung chul Gothic Light"/>
              </a:rPr>
              <a:t> </a:t>
            </a:r>
            <a:r>
              <a:rPr lang="ko-KR" sz="2300" b="0" i="0" u="none" strike="noStrike" spc="400" dirty="0">
                <a:solidFill>
                  <a:srgbClr val="000000"/>
                </a:solidFill>
                <a:ea typeface="Kim jung chul Gothic Light"/>
              </a:rPr>
              <a:t>따라</a:t>
            </a:r>
            <a:r>
              <a:rPr lang="en-US" sz="2300" b="0" i="0" u="none" strike="noStrike" spc="400" dirty="0">
                <a:solidFill>
                  <a:srgbClr val="000000"/>
                </a:solidFill>
                <a:latin typeface="Kim jung chul Gothic Light"/>
              </a:rPr>
              <a:t> </a:t>
            </a:r>
            <a:r>
              <a:rPr lang="ko-KR" sz="2300" b="0" i="0" u="none" strike="noStrike" spc="400" dirty="0">
                <a:solidFill>
                  <a:srgbClr val="000000"/>
                </a:solidFill>
                <a:ea typeface="Kim jung chul Gothic Light"/>
              </a:rPr>
              <a:t>출력</a:t>
            </a:r>
          </a:p>
          <a:p>
            <a:pPr lvl="0" algn="l">
              <a:lnSpc>
                <a:spcPct val="12366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Kim jung chul Gothic Light"/>
              </a:rPr>
              <a:t>  → if, case </a:t>
            </a:r>
            <a:r>
              <a:rPr lang="ko-KR" sz="2300" b="0" i="0" u="none" strike="noStrike" dirty="0">
                <a:solidFill>
                  <a:srgbClr val="000000"/>
                </a:solidFill>
                <a:ea typeface="Kim jung chul Gothic Light"/>
              </a:rPr>
              <a:t>문을</a:t>
            </a:r>
            <a:r>
              <a:rPr lang="en-US" sz="2300" b="0" i="0" u="none" strike="noStrike" dirty="0">
                <a:solidFill>
                  <a:srgbClr val="000000"/>
                </a:solidFill>
                <a:latin typeface="Kim jung chul Gothic Light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Kim jung chul Gothic Light"/>
              </a:rPr>
              <a:t>통해</a:t>
            </a:r>
            <a:r>
              <a:rPr lang="en-US" sz="2300" b="0" i="0" u="none" strike="noStrike" dirty="0">
                <a:solidFill>
                  <a:srgbClr val="000000"/>
                </a:solidFill>
                <a:latin typeface="Kim jung chul Gothic Light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Kim jung chul Gothic Light"/>
              </a:rPr>
              <a:t>총</a:t>
            </a:r>
            <a:r>
              <a:rPr lang="en-US" sz="2300" b="0" i="0" u="none" strike="noStrike" dirty="0">
                <a:solidFill>
                  <a:srgbClr val="000000"/>
                </a:solidFill>
                <a:latin typeface="Kim jung chul Gothic Light"/>
              </a:rPr>
              <a:t> 6</a:t>
            </a:r>
            <a:r>
              <a:rPr lang="ko-KR" sz="2300" b="0" i="0" u="none" strike="noStrike" dirty="0">
                <a:solidFill>
                  <a:srgbClr val="000000"/>
                </a:solidFill>
                <a:ea typeface="Kim jung chul Gothic Light"/>
              </a:rPr>
              <a:t>개의</a:t>
            </a:r>
            <a:r>
              <a:rPr lang="en-US" sz="2300" b="0" i="0" u="none" strike="noStrike" dirty="0">
                <a:solidFill>
                  <a:srgbClr val="000000"/>
                </a:solidFill>
                <a:latin typeface="Kim jung chul Gothic Light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Kim jung chul Gothic Light"/>
              </a:rPr>
              <a:t>상태</a:t>
            </a:r>
            <a:r>
              <a:rPr lang="en-US" sz="2300" b="0" i="0" u="none" strike="noStrike" dirty="0">
                <a:solidFill>
                  <a:srgbClr val="000000"/>
                </a:solidFill>
                <a:latin typeface="Kim jung chul Gothic Light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Kim jung chul Gothic Light"/>
              </a:rPr>
              <a:t>출력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대한상공회의소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AI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시스템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반도체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설계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2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38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Design content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설계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내용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35800" y="965200"/>
            <a:ext cx="35687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Code </a:t>
            </a:r>
            <a:r>
              <a:rPr lang="ko-KR" sz="3500" b="0" i="0" u="none" strike="noStrike">
                <a:solidFill>
                  <a:srgbClr val="222222"/>
                </a:solidFill>
                <a:ea typeface="Kim jung chul Gothic Bold"/>
              </a:rPr>
              <a:t>및</a:t>
            </a: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500" b="0" i="0" u="none" strike="noStrike">
                <a:solidFill>
                  <a:srgbClr val="222222"/>
                </a:solidFill>
                <a:ea typeface="Kim jung chul Gothic Bold"/>
              </a:rPr>
              <a:t>기능</a:t>
            </a: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500" b="0" i="0" u="none" strike="noStrike">
                <a:solidFill>
                  <a:srgbClr val="222222"/>
                </a:solidFill>
                <a:ea typeface="Kim jung chul Gothic Bold"/>
              </a:rPr>
              <a:t>설명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700" y="5537200"/>
            <a:ext cx="9867900" cy="427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700" y="2120900"/>
            <a:ext cx="9893300" cy="3416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657600"/>
            <a:ext cx="6426200" cy="6172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2070100"/>
            <a:ext cx="6464300" cy="152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400" y="2781300"/>
            <a:ext cx="3987800" cy="60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900" y="7785100"/>
            <a:ext cx="5943600" cy="1955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6200" y="3835400"/>
            <a:ext cx="1066800" cy="63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7000" y="6057900"/>
            <a:ext cx="9436100" cy="407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2800" y="-431800"/>
            <a:ext cx="5651500" cy="1112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81000" y="1320800"/>
            <a:ext cx="1117600" cy="76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918700" y="7683500"/>
            <a:ext cx="4064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82600"/>
              </a:lnSpc>
            </a:pP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결론</a:t>
            </a: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및</a:t>
            </a: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고찰</a:t>
            </a: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  ..... 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Bold"/>
              </a:rPr>
              <a:t>20p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16900" y="7073900"/>
            <a:ext cx="1422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2600"/>
              </a:lnSpc>
            </a:pPr>
            <a:r>
              <a:rPr lang="en-US" sz="8000" b="0" i="0" u="none" strike="noStrike">
                <a:solidFill>
                  <a:srgbClr val="FF8C6C"/>
                </a:solidFill>
                <a:latin typeface="Kim jung chul Gothic Regular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18700" y="6223000"/>
            <a:ext cx="340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82600"/>
              </a:lnSpc>
            </a:pP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검증</a:t>
            </a: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결과</a:t>
            </a: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 ..... 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Bold"/>
              </a:rPr>
              <a:t>14p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16900" y="5626100"/>
            <a:ext cx="1422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2600"/>
              </a:lnSpc>
            </a:pPr>
            <a:r>
              <a:rPr lang="en-US" sz="8000" b="0" i="0" u="none" strike="noStrike">
                <a:solidFill>
                  <a:srgbClr val="FF8C6C"/>
                </a:solidFill>
                <a:latin typeface="Kim jung chul Gothic Regular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18700" y="4775200"/>
            <a:ext cx="340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82600"/>
              </a:lnSpc>
            </a:pP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설계</a:t>
            </a: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내용</a:t>
            </a: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 ..... 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Bold"/>
              </a:rPr>
              <a:t>4p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16900" y="4178300"/>
            <a:ext cx="1422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2600"/>
              </a:lnSpc>
            </a:pPr>
            <a:r>
              <a:rPr lang="en-US" sz="8000" b="0" i="0" u="none" strike="noStrike">
                <a:solidFill>
                  <a:srgbClr val="FF8C6C"/>
                </a:solidFill>
                <a:latin typeface="Kim jung chul Gothic Regular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18700" y="3327400"/>
            <a:ext cx="3556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82600"/>
              </a:lnSpc>
            </a:pP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프로젝트</a:t>
            </a: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Kim jung chul Gothic Bold"/>
              </a:rPr>
              <a:t>개요</a:t>
            </a: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 ..... </a:t>
            </a:r>
            <a:r>
              <a:rPr lang="en-US" sz="2000" b="0" i="0" u="none" strike="noStrike">
                <a:solidFill>
                  <a:srgbClr val="222222"/>
                </a:solidFill>
                <a:latin typeface="Kim jung chul Gothic Bold"/>
              </a:rPr>
              <a:t>3p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16900" y="2717800"/>
            <a:ext cx="1422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2600"/>
              </a:lnSpc>
            </a:pPr>
            <a:r>
              <a:rPr lang="en-US" sz="8000" b="0" i="0" u="none" strike="noStrike">
                <a:solidFill>
                  <a:srgbClr val="FF8C6C"/>
                </a:solidFill>
                <a:latin typeface="Kim jung chul Gothic Regular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대한상공회의소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AI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시스템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반도체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설계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2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0000" y="1651000"/>
            <a:ext cx="2032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8C887B"/>
                </a:solidFill>
                <a:latin typeface="Kim jung chul Gothic Regular"/>
              </a:rPr>
              <a:t>Contents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0000" y="558800"/>
            <a:ext cx="2146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>
                <a:solidFill>
                  <a:srgbClr val="585755"/>
                </a:solidFill>
                <a:ea typeface="Kim jung chul Gothic Bold"/>
              </a:rPr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6286500"/>
            <a:ext cx="19088100" cy="440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3900" y="2311400"/>
            <a:ext cx="596900" cy="59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85800" y="2311400"/>
            <a:ext cx="609600" cy="63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2311400"/>
            <a:ext cx="6731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6667500"/>
            <a:ext cx="4203700" cy="256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156700" y="7162800"/>
            <a:ext cx="7569200" cy="114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222222"/>
              </a:buClr>
              <a:buFont typeface="Arial"/>
              <a:buChar char="●"/>
            </a:pPr>
            <a:r>
              <a:rPr lang="en-US" sz="1800" b="0" i="0" u="none" strike="noStrike" dirty="0" err="1">
                <a:solidFill>
                  <a:srgbClr val="222222"/>
                </a:solidFill>
                <a:latin typeface="Kim jung chul Gothic Regular"/>
              </a:rPr>
              <a:t>Digilent</a:t>
            </a:r>
            <a:r>
              <a:rPr lang="en-US" sz="1800" b="0" i="0" u="none" strike="noStrike" dirty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ja-JP" sz="1800" b="0" i="0" u="none" strike="noStrike" dirty="0">
                <a:solidFill>
                  <a:srgbClr val="222222"/>
                </a:solidFill>
                <a:ea typeface="Kim jung chul Gothic Regular"/>
              </a:rPr>
              <a:t>社</a:t>
            </a:r>
            <a:r>
              <a:rPr lang="en-US" sz="1800" b="0" i="0" u="none" strike="noStrike" dirty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 dirty="0">
                <a:solidFill>
                  <a:srgbClr val="222222"/>
                </a:solidFill>
                <a:ea typeface="Kim jung chul Gothic Regular"/>
              </a:rPr>
              <a:t>개발</a:t>
            </a:r>
            <a:r>
              <a:rPr lang="en-US" sz="1800" b="0" i="0" u="none" strike="noStrike" dirty="0">
                <a:solidFill>
                  <a:srgbClr val="222222"/>
                </a:solidFill>
                <a:latin typeface="Kim jung chul Gothic Regular"/>
              </a:rPr>
              <a:t> FPGA board</a:t>
            </a:r>
          </a:p>
          <a:p>
            <a:pPr marL="342900" lvl="0" indent="-342900" algn="l">
              <a:lnSpc>
                <a:spcPct val="149400"/>
              </a:lnSpc>
              <a:buClr>
                <a:srgbClr val="222222"/>
              </a:buClr>
              <a:buFont typeface="Arial"/>
              <a:buChar char="●"/>
            </a:pPr>
            <a:r>
              <a:rPr lang="en-US" sz="1800" b="0" i="0" u="none" strike="noStrike" dirty="0">
                <a:solidFill>
                  <a:srgbClr val="222222"/>
                </a:solidFill>
                <a:latin typeface="Kim jung chul Gothic Regular"/>
              </a:rPr>
              <a:t>FPGA : Xilinx Aritix-7 FPGA</a:t>
            </a:r>
          </a:p>
          <a:p>
            <a:pPr marL="342900" lvl="0" indent="-342900" algn="l">
              <a:lnSpc>
                <a:spcPct val="149400"/>
              </a:lnSpc>
              <a:buClr>
                <a:srgbClr val="222222"/>
              </a:buClr>
              <a:buFont typeface="Arial"/>
              <a:buChar char="●"/>
            </a:pPr>
            <a:r>
              <a:rPr lang="ko-KR" sz="1800" b="0" i="0" u="none" strike="noStrike" dirty="0" err="1">
                <a:solidFill>
                  <a:srgbClr val="222222"/>
                </a:solidFill>
                <a:ea typeface="Kim jung chul Gothic Regular"/>
              </a:rPr>
              <a:t>실습환경</a:t>
            </a:r>
            <a:r>
              <a:rPr lang="en-US" sz="1800" b="0" i="0" u="none" strike="noStrike" dirty="0">
                <a:solidFill>
                  <a:srgbClr val="222222"/>
                </a:solidFill>
                <a:latin typeface="Kim jung chul Gothic Regular"/>
              </a:rPr>
              <a:t> : </a:t>
            </a:r>
            <a:r>
              <a:rPr lang="en-US" sz="1800" b="0" i="0" u="none" strike="noStrike" dirty="0" err="1">
                <a:solidFill>
                  <a:srgbClr val="222222"/>
                </a:solidFill>
                <a:latin typeface="Kim jung chul Gothic Regular"/>
              </a:rPr>
              <a:t>Vivado</a:t>
            </a:r>
            <a:r>
              <a:rPr lang="en-US" sz="1800" b="0" i="0" u="none" strike="noStrike" dirty="0">
                <a:solidFill>
                  <a:srgbClr val="222222"/>
                </a:solidFill>
                <a:latin typeface="Kim jung chul Gothic Regular"/>
              </a:rPr>
              <a:t> Design Suite 2020.2 version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79600" y="7327900"/>
            <a:ext cx="1778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222222"/>
                </a:solidFill>
                <a:ea typeface="Kim jung chul Gothic Bold"/>
              </a:rPr>
              <a:t>장비</a:t>
            </a:r>
            <a:r>
              <a:rPr lang="en-US" sz="26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2600" b="0" i="0" u="none" strike="noStrike">
                <a:solidFill>
                  <a:srgbClr val="222222"/>
                </a:solidFill>
                <a:ea typeface="Kim jung chul Gothic Bold"/>
              </a:rPr>
              <a:t>소개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48500" y="3175000"/>
            <a:ext cx="41656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222222"/>
                </a:solidFill>
                <a:ea typeface="Kim jung chul Gothic Bold"/>
              </a:rPr>
              <a:t>프로젝트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Bold"/>
              </a:rPr>
              <a:t>목적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98500" y="3213100"/>
            <a:ext cx="2235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222222"/>
                </a:solidFill>
                <a:ea typeface="Kim jung chul Gothic Bold"/>
              </a:rPr>
              <a:t>프로젝트</a:t>
            </a:r>
            <a:r>
              <a:rPr lang="en-US" sz="24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2400" b="0" i="0" u="none" strike="noStrike">
                <a:solidFill>
                  <a:srgbClr val="222222"/>
                </a:solidFill>
                <a:ea typeface="Kim jung chul Gothic Bold"/>
              </a:rPr>
              <a:t>목표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05000" y="3721100"/>
            <a:ext cx="32893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222222"/>
                </a:solidFill>
                <a:latin typeface="Kim jung chul Gothic Regular"/>
              </a:rPr>
              <a:t>Stopwatch / Watch </a:t>
            </a:r>
            <a:r>
              <a:rPr lang="ko-KR" sz="1800" b="0" i="0" u="none" strike="noStrike" dirty="0">
                <a:solidFill>
                  <a:srgbClr val="222222"/>
                </a:solidFill>
                <a:ea typeface="Kim jung chul Gothic Regular"/>
              </a:rPr>
              <a:t>구현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05000" y="3187700"/>
            <a:ext cx="2235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222222"/>
                </a:solidFill>
                <a:ea typeface="Kim jung chul Gothic Bold"/>
              </a:rPr>
              <a:t>프로젝트명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897100" y="1117600"/>
            <a:ext cx="2501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대한상공회의소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AI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시스템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반도체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설계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2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38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Project Overview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프로젝트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개요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969000" y="9448800"/>
            <a:ext cx="1231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222222"/>
                </a:solidFill>
                <a:latin typeface="Gowun Dodum Regular"/>
              </a:rPr>
              <a:t>basys3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98500" y="3746500"/>
            <a:ext cx="4279900" cy="223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en-US" sz="1800" b="0" i="0" u="none" strike="noStrike" dirty="0">
                <a:solidFill>
                  <a:srgbClr val="222222"/>
                </a:solidFill>
                <a:latin typeface="Kim jung chul Gothic Regular"/>
              </a:rPr>
              <a:t>Basys3 FPGA Board</a:t>
            </a:r>
            <a:r>
              <a:rPr lang="ko-KR" sz="1800" b="0" i="0" u="none" strike="noStrike" dirty="0">
                <a:solidFill>
                  <a:srgbClr val="222222"/>
                </a:solidFill>
                <a:ea typeface="Kim jung chul Gothic Regular"/>
              </a:rPr>
              <a:t>를</a:t>
            </a:r>
            <a:r>
              <a:rPr lang="en-US" sz="1800" b="0" i="0" u="none" strike="noStrike" dirty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 dirty="0">
                <a:solidFill>
                  <a:srgbClr val="222222"/>
                </a:solidFill>
                <a:ea typeface="Kim jung chul Gothic Regular"/>
              </a:rPr>
              <a:t>이용하여</a:t>
            </a:r>
            <a:r>
              <a:rPr lang="en-US" sz="1800" b="0" i="0" u="none" strike="noStrike" dirty="0">
                <a:solidFill>
                  <a:srgbClr val="222222"/>
                </a:solidFill>
                <a:latin typeface="Kim jung chul Gothic Regular"/>
              </a:rPr>
              <a:t> Stopwatch/Watch </a:t>
            </a:r>
            <a:r>
              <a:rPr lang="ko-KR" sz="1800" b="0" i="0" u="none" strike="noStrike" dirty="0">
                <a:solidFill>
                  <a:srgbClr val="222222"/>
                </a:solidFill>
                <a:ea typeface="Kim jung chul Gothic Regular"/>
              </a:rPr>
              <a:t>기능</a:t>
            </a:r>
            <a:r>
              <a:rPr lang="en-US" sz="1800" b="0" i="0" u="none" strike="noStrike" dirty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 dirty="0">
                <a:solidFill>
                  <a:srgbClr val="222222"/>
                </a:solidFill>
                <a:ea typeface="Kim jung chul Gothic Regular"/>
              </a:rPr>
              <a:t>구현</a:t>
            </a:r>
          </a:p>
          <a:p>
            <a:pPr marL="342900" lvl="0" indent="-342900" algn="l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ko-KR" sz="1800" b="0" i="0" u="none" strike="noStrike" dirty="0">
                <a:solidFill>
                  <a:srgbClr val="222222"/>
                </a:solidFill>
                <a:ea typeface="Kim jung chul Gothic Regular"/>
              </a:rPr>
              <a:t>추가</a:t>
            </a:r>
            <a:r>
              <a:rPr lang="en-US" sz="1800" b="0" i="0" u="none" strike="noStrike" dirty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 dirty="0">
                <a:solidFill>
                  <a:srgbClr val="222222"/>
                </a:solidFill>
                <a:ea typeface="Kim jung chul Gothic Regular"/>
              </a:rPr>
              <a:t>기능</a:t>
            </a:r>
            <a:r>
              <a:rPr lang="en-US" sz="1800" b="0" i="0" u="none" strike="noStrike" dirty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 dirty="0">
                <a:solidFill>
                  <a:srgbClr val="222222"/>
                </a:solidFill>
                <a:ea typeface="Kim jung chul Gothic Regular"/>
              </a:rPr>
              <a:t>구현</a:t>
            </a:r>
          </a:p>
          <a:p>
            <a:pPr lvl="0" algn="l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222222"/>
                </a:solidFill>
                <a:latin typeface="Kim jung chul Gothic Regular"/>
              </a:rPr>
              <a:t>   1) Stopwatch Down counter</a:t>
            </a:r>
          </a:p>
          <a:p>
            <a:pPr lvl="0" algn="l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222222"/>
                </a:solidFill>
                <a:latin typeface="Kim jung chul Gothic Regular"/>
              </a:rPr>
              <a:t>   2) 1min timer</a:t>
            </a:r>
          </a:p>
          <a:p>
            <a:pPr lvl="0" algn="l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222222"/>
                </a:solidFill>
                <a:latin typeface="Kim jung chul Gothic Regular"/>
              </a:rPr>
              <a:t>   3) Watch </a:t>
            </a:r>
            <a:r>
              <a:rPr lang="ko-KR" sz="1800" b="0" i="0" u="none" strike="noStrike" dirty="0">
                <a:solidFill>
                  <a:srgbClr val="222222"/>
                </a:solidFill>
                <a:ea typeface="Kim jung chul Gothic Regular"/>
              </a:rPr>
              <a:t>시간</a:t>
            </a:r>
            <a:r>
              <a:rPr lang="en-US" sz="1800" b="0" i="0" u="none" strike="noStrike" dirty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altLang="en-US" dirty="0" smtClean="0">
                <a:solidFill>
                  <a:srgbClr val="222222"/>
                </a:solidFill>
                <a:ea typeface="Kim jung chul Gothic Regular"/>
              </a:rPr>
              <a:t>조절 </a:t>
            </a:r>
            <a:r>
              <a:rPr lang="en-US" altLang="ko-KR" dirty="0" smtClean="0">
                <a:solidFill>
                  <a:srgbClr val="222222"/>
                </a:solidFill>
                <a:ea typeface="Kim jung chul Gothic Regular"/>
              </a:rPr>
              <a:t>SW </a:t>
            </a:r>
            <a:r>
              <a:rPr lang="ko-KR" altLang="en-US" dirty="0" smtClean="0">
                <a:solidFill>
                  <a:srgbClr val="222222"/>
                </a:solidFill>
                <a:ea typeface="Kim jung chul Gothic Regular"/>
              </a:rPr>
              <a:t>추가</a:t>
            </a:r>
            <a:endParaRPr lang="en-US" altLang="ko-KR" dirty="0" smtClean="0">
              <a:solidFill>
                <a:srgbClr val="222222"/>
              </a:solidFill>
              <a:ea typeface="Kim jung chul Gothic Regular"/>
            </a:endParaRPr>
          </a:p>
          <a:p>
            <a:pPr lvl="0" algn="l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222222"/>
                </a:solidFill>
                <a:latin typeface="Kim jung chul Gothic Regular"/>
                <a:ea typeface="Kim jung chul Gothic Regular"/>
              </a:rPr>
              <a:t> </a:t>
            </a:r>
            <a:r>
              <a:rPr lang="en-US" sz="1800" b="0" i="0" u="none" strike="noStrike" dirty="0" smtClean="0">
                <a:solidFill>
                  <a:srgbClr val="222222"/>
                </a:solidFill>
                <a:latin typeface="Kim jung chul Gothic Regular"/>
                <a:ea typeface="Kim jung chul Gothic Regular"/>
              </a:rPr>
              <a:t>    -&gt;</a:t>
            </a:r>
            <a:r>
              <a:rPr lang="en-US" sz="1800" b="0" i="0" u="none" strike="noStrike" dirty="0" smtClean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 dirty="0" smtClean="0">
                <a:solidFill>
                  <a:srgbClr val="222222"/>
                </a:solidFill>
                <a:ea typeface="Kim jung chul Gothic Regular"/>
              </a:rPr>
              <a:t>시</a:t>
            </a:r>
            <a:r>
              <a:rPr lang="ko-KR" altLang="en-US" dirty="0" smtClean="0">
                <a:solidFill>
                  <a:srgbClr val="222222"/>
                </a:solidFill>
                <a:ea typeface="Kim jung chul Gothic Regular"/>
              </a:rPr>
              <a:t>간 </a:t>
            </a:r>
            <a:r>
              <a:rPr lang="ko-KR" sz="1800" b="0" i="0" u="none" strike="noStrike" dirty="0" smtClean="0">
                <a:solidFill>
                  <a:srgbClr val="222222"/>
                </a:solidFill>
                <a:ea typeface="Kim jung chul Gothic Regular"/>
              </a:rPr>
              <a:t>멈춤</a:t>
            </a:r>
            <a:r>
              <a:rPr lang="en-US" altLang="ko-KR" dirty="0" smtClean="0">
                <a:solidFill>
                  <a:srgbClr val="222222"/>
                </a:solidFill>
                <a:latin typeface="Kim jung chul Gothic Regular"/>
              </a:rPr>
              <a:t>, </a:t>
            </a:r>
            <a:r>
              <a:rPr lang="en-US" sz="1800" b="0" i="0" u="none" strike="noStrike" dirty="0" smtClean="0">
                <a:solidFill>
                  <a:srgbClr val="222222"/>
                </a:solidFill>
                <a:latin typeface="Kim jung chul Gothic Regular"/>
              </a:rPr>
              <a:t>7-segment </a:t>
            </a:r>
            <a:r>
              <a:rPr lang="ko-KR" sz="1800" b="0" i="0" u="none" strike="noStrike" dirty="0">
                <a:solidFill>
                  <a:srgbClr val="222222"/>
                </a:solidFill>
                <a:ea typeface="Kim jung chul Gothic Regular"/>
              </a:rPr>
              <a:t>점멸</a:t>
            </a:r>
            <a:r>
              <a:rPr lang="en-US" sz="1800" b="0" i="0" u="none" strike="noStrike" dirty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 dirty="0">
                <a:solidFill>
                  <a:srgbClr val="222222"/>
                </a:solidFill>
                <a:ea typeface="Kim jung chul Gothic Regular"/>
              </a:rPr>
              <a:t>효과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35800" y="3721100"/>
            <a:ext cx="34290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222222"/>
              </a:buClr>
              <a:buFont typeface="Arial"/>
              <a:buChar char="●"/>
            </a:pPr>
            <a:r>
              <a:rPr lang="en-US" sz="1800" b="0" i="0" u="none" strike="noStrike" dirty="0">
                <a:solidFill>
                  <a:srgbClr val="222222"/>
                </a:solidFill>
                <a:latin typeface="Kim jung chul Gothic Regular"/>
              </a:rPr>
              <a:t>FPGA </a:t>
            </a:r>
            <a:r>
              <a:rPr lang="ko-KR" sz="1800" b="0" i="0" u="none" strike="noStrike" dirty="0">
                <a:solidFill>
                  <a:srgbClr val="222222"/>
                </a:solidFill>
                <a:ea typeface="Kim jung chul Gothic Regular"/>
              </a:rPr>
              <a:t>기반</a:t>
            </a:r>
            <a:r>
              <a:rPr lang="en-US" sz="1800" b="0" i="0" u="none" strike="noStrike" dirty="0">
                <a:solidFill>
                  <a:srgbClr val="222222"/>
                </a:solidFill>
                <a:latin typeface="Kim jung chul Gothic Regular"/>
              </a:rPr>
              <a:t> H/W </a:t>
            </a:r>
            <a:r>
              <a:rPr lang="ko-KR" sz="1800" b="0" i="0" u="none" strike="noStrike" dirty="0">
                <a:solidFill>
                  <a:srgbClr val="222222"/>
                </a:solidFill>
                <a:ea typeface="Kim jung chul Gothic Regular"/>
              </a:rPr>
              <a:t>설계</a:t>
            </a:r>
            <a:r>
              <a:rPr lang="en-US" sz="1800" b="0" i="0" u="none" strike="noStrike" dirty="0">
                <a:solidFill>
                  <a:srgbClr val="222222"/>
                </a:solidFill>
                <a:latin typeface="Kim jung chul Gothic Regular"/>
              </a:rPr>
              <a:t>, Digital Logic Circuit </a:t>
            </a:r>
            <a:r>
              <a:rPr lang="ko-KR" sz="1800" b="0" i="0" u="none" strike="noStrike" dirty="0">
                <a:solidFill>
                  <a:srgbClr val="222222"/>
                </a:solidFill>
                <a:ea typeface="Kim jung chul Gothic Regular"/>
              </a:rPr>
              <a:t>및</a:t>
            </a:r>
            <a:r>
              <a:rPr lang="en-US" sz="1800" b="0" i="0" u="none" strike="noStrike" dirty="0">
                <a:solidFill>
                  <a:srgbClr val="222222"/>
                </a:solidFill>
                <a:latin typeface="Kim jung chul Gothic Regular"/>
              </a:rPr>
              <a:t> Verilog HDL Coding </a:t>
            </a:r>
            <a:r>
              <a:rPr lang="ko-KR" sz="1800" b="0" i="0" u="none" strike="noStrike" dirty="0" smtClean="0">
                <a:solidFill>
                  <a:srgbClr val="222222"/>
                </a:solidFill>
                <a:ea typeface="Kim jung chul Gothic Regular"/>
              </a:rPr>
              <a:t>실습</a:t>
            </a:r>
            <a:r>
              <a:rPr lang="ko-KR" altLang="en-US" dirty="0" smtClean="0">
                <a:solidFill>
                  <a:srgbClr val="222222"/>
                </a:solidFill>
                <a:latin typeface="Kim jung chul Gothic Regular"/>
              </a:rPr>
              <a:t>을</a:t>
            </a:r>
            <a:r>
              <a:rPr lang="en-US" altLang="ko-KR" dirty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altLang="en-US" dirty="0" smtClean="0">
                <a:solidFill>
                  <a:srgbClr val="222222"/>
                </a:solidFill>
                <a:latin typeface="Kim jung chul Gothic Regular"/>
              </a:rPr>
              <a:t>통해 설계</a:t>
            </a:r>
            <a:r>
              <a:rPr lang="en-US" sz="1800" b="0" i="0" u="none" strike="noStrike" dirty="0" smtClean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 dirty="0">
                <a:solidFill>
                  <a:srgbClr val="222222"/>
                </a:solidFill>
                <a:ea typeface="Kim jung chul Gothic Regular"/>
              </a:rPr>
              <a:t>역량</a:t>
            </a:r>
            <a:r>
              <a:rPr lang="en-US" sz="1800" b="0" i="0" u="none" strike="noStrike" dirty="0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0" i="0" u="none" strike="noStrike" dirty="0">
                <a:solidFill>
                  <a:srgbClr val="222222"/>
                </a:solidFill>
                <a:ea typeface="Kim jung chul Gothic Regular"/>
              </a:rPr>
              <a:t>향상</a:t>
            </a:r>
          </a:p>
          <a:p>
            <a:pPr lvl="0" algn="l">
              <a:lnSpc>
                <a:spcPct val="116199"/>
              </a:lnSpc>
            </a:pPr>
            <a:endParaRPr lang="ko-KR" sz="1800" b="0" i="0" u="none" strike="noStrike" dirty="0">
              <a:solidFill>
                <a:srgbClr val="222222"/>
              </a:solidFill>
              <a:ea typeface="Kim jung chul Gothic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2070100"/>
            <a:ext cx="15036800" cy="793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대한상공회의소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AI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시스템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반도체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설계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2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38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Design content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설계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내용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35800" y="965200"/>
            <a:ext cx="35687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Block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-355600"/>
            <a:ext cx="83312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9200" y="3225800"/>
            <a:ext cx="6070600" cy="543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2832100"/>
            <a:ext cx="8724900" cy="6718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대한상공회의소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AI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시스템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반도체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설계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2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38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Design 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설계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내용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65400" y="1930400"/>
            <a:ext cx="4914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Stopwatch Block Diagram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58600" y="1930400"/>
            <a:ext cx="5600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Stopwatch Control Unit FSM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대한상공회의소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AI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시스템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반도체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설계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2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38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Design content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설계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내용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35800" y="965200"/>
            <a:ext cx="35687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Code </a:t>
            </a:r>
            <a:r>
              <a:rPr lang="ko-KR" sz="3500" b="0" i="0" u="none" strike="noStrike">
                <a:solidFill>
                  <a:srgbClr val="222222"/>
                </a:solidFill>
                <a:ea typeface="Kim jung chul Gothic Bold"/>
              </a:rPr>
              <a:t>및</a:t>
            </a: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500" b="0" i="0" u="none" strike="noStrike">
                <a:solidFill>
                  <a:srgbClr val="222222"/>
                </a:solidFill>
                <a:ea typeface="Kim jung chul Gothic Bold"/>
              </a:rPr>
              <a:t>기능</a:t>
            </a: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500" b="0" i="0" u="none" strike="noStrike">
                <a:solidFill>
                  <a:srgbClr val="222222"/>
                </a:solidFill>
                <a:ea typeface="Kim jung chul Gothic Bold"/>
              </a:rPr>
              <a:t>설명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700" y="5549900"/>
            <a:ext cx="9867900" cy="426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387600"/>
            <a:ext cx="3162300" cy="744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700" y="2387600"/>
            <a:ext cx="9867900" cy="3009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0" y="2387600"/>
            <a:ext cx="2565400" cy="744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000" y="5892800"/>
            <a:ext cx="7721600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2349500"/>
            <a:ext cx="5842000" cy="7480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대한상공회의소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AI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시스템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반도체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설계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2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38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Design content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설계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내용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35800" y="965200"/>
            <a:ext cx="35687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Code </a:t>
            </a:r>
            <a:r>
              <a:rPr lang="ko-KR" sz="3500" b="0" i="0" u="none" strike="noStrike">
                <a:solidFill>
                  <a:srgbClr val="222222"/>
                </a:solidFill>
                <a:ea typeface="Kim jung chul Gothic Bold"/>
              </a:rPr>
              <a:t>및</a:t>
            </a: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500" b="0" i="0" u="none" strike="noStrike">
                <a:solidFill>
                  <a:srgbClr val="222222"/>
                </a:solidFill>
                <a:ea typeface="Kim jung chul Gothic Bold"/>
              </a:rPr>
              <a:t>기능</a:t>
            </a: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500" b="0" i="0" u="none" strike="noStrike">
                <a:solidFill>
                  <a:srgbClr val="222222"/>
                </a:solidFill>
                <a:ea typeface="Kim jung chul Gothic Bold"/>
              </a:rPr>
              <a:t>설명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100" y="3238500"/>
            <a:ext cx="3632200" cy="558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700" y="5537200"/>
            <a:ext cx="9867900" cy="4279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5100" y="1892300"/>
            <a:ext cx="9842500" cy="3556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46100" y="2438400"/>
            <a:ext cx="1778000" cy="711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6100" y="2921000"/>
            <a:ext cx="2171700" cy="863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1400" y="8153400"/>
            <a:ext cx="3632200" cy="147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7000" y="5486400"/>
            <a:ext cx="9880600" cy="4940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대한상공회의소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AI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시스템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반도체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설계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2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38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Design content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설계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내용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35800" y="965200"/>
            <a:ext cx="35687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Code </a:t>
            </a:r>
            <a:r>
              <a:rPr lang="ko-KR" sz="3500" b="0" i="0" u="none" strike="noStrike">
                <a:solidFill>
                  <a:srgbClr val="222222"/>
                </a:solidFill>
                <a:ea typeface="Kim jung chul Gothic Bold"/>
              </a:rPr>
              <a:t>및</a:t>
            </a: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500" b="0" i="0" u="none" strike="noStrike">
                <a:solidFill>
                  <a:srgbClr val="222222"/>
                </a:solidFill>
                <a:ea typeface="Kim jung chul Gothic Bold"/>
              </a:rPr>
              <a:t>기능</a:t>
            </a:r>
            <a:r>
              <a:rPr lang="en-US" sz="3500" b="0" i="0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500" b="0" i="0" u="none" strike="noStrike">
                <a:solidFill>
                  <a:srgbClr val="222222"/>
                </a:solidFill>
                <a:ea typeface="Kim jung chul Gothic Bold"/>
              </a:rPr>
              <a:t>설명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700" y="5537200"/>
            <a:ext cx="9867900" cy="427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9800" y="2349500"/>
            <a:ext cx="2882900" cy="156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0" y="6451600"/>
            <a:ext cx="7556500" cy="3200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2349500"/>
            <a:ext cx="9779000" cy="2933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1800" y="2349500"/>
            <a:ext cx="27432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100" y="3314700"/>
            <a:ext cx="939800" cy="35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2400" y="3314700"/>
            <a:ext cx="1765300" cy="355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58800" y="2984500"/>
            <a:ext cx="2146300" cy="1612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6400" y="4064000"/>
            <a:ext cx="5956300" cy="5753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100" y="8119464"/>
            <a:ext cx="5321300" cy="13674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-355600"/>
            <a:ext cx="83312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00" y="3441700"/>
            <a:ext cx="6172200" cy="532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2857500"/>
            <a:ext cx="9004300" cy="6121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대한상공회의소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AI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시스템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반도체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설계</a:t>
            </a: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 2</a:t>
            </a:r>
            <a:r>
              <a:rPr lang="ko-KR" sz="1400" b="0" i="0" u="none" strike="noStrike">
                <a:solidFill>
                  <a:srgbClr val="8C887B"/>
                </a:solidFill>
                <a:ea typeface="Kim jung chul Gothic Regular"/>
              </a:rPr>
              <a:t>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3800" y="1447800"/>
            <a:ext cx="2286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8C887B"/>
                </a:solidFill>
                <a:latin typeface="Kim jung chul Gothic Regular"/>
              </a:rPr>
              <a:t>Design 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3800" y="5842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설계</a:t>
            </a:r>
            <a:r>
              <a:rPr lang="en-US" sz="4800" b="0" i="0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0" i="0" u="none" strike="noStrike">
                <a:solidFill>
                  <a:srgbClr val="585755"/>
                </a:solidFill>
                <a:ea typeface="Kim jung chul Gothic Bold"/>
              </a:rPr>
              <a:t>내용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40000" y="1930400"/>
            <a:ext cx="4762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Watch Block Diagram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58600" y="1930400"/>
            <a:ext cx="5600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222222"/>
                </a:solidFill>
                <a:latin typeface="Kim jung chul Gothic Bold"/>
              </a:rPr>
              <a:t>Watch Control Unit FSM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250</Words>
  <Application>Microsoft Office PowerPoint</Application>
  <PresentationFormat>사용자 지정</PresentationFormat>
  <Paragraphs>86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Gowun Dodum Regular</vt:lpstr>
      <vt:lpstr>맑은 고딕</vt:lpstr>
      <vt:lpstr>Arial</vt:lpstr>
      <vt:lpstr>Kim jung chul Gothic Light</vt:lpstr>
      <vt:lpstr>Kim jung chul Gothic Regular</vt:lpstr>
      <vt:lpstr>Kim jung chul Gothic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kccistc</cp:lastModifiedBy>
  <cp:revision>19</cp:revision>
  <dcterms:created xsi:type="dcterms:W3CDTF">2006-08-16T00:00:00Z</dcterms:created>
  <dcterms:modified xsi:type="dcterms:W3CDTF">2025-05-26T10:26:11Z</dcterms:modified>
</cp:coreProperties>
</file>